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8" r:id="rId1"/>
  </p:sldMasterIdLst>
  <p:sldIdLst>
    <p:sldId id="256" r:id="rId2"/>
    <p:sldId id="257" r:id="rId3"/>
    <p:sldId id="258" r:id="rId4"/>
    <p:sldId id="259" r:id="rId5"/>
    <p:sldId id="260" r:id="rId6"/>
    <p:sldId id="261" r:id="rId7"/>
    <p:sldId id="262" r:id="rId8"/>
    <p:sldId id="263"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bg>
      <p:bgRef idx="1001">
        <a:schemeClr val="bg2"/>
      </p:bgRef>
    </p:bg>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lumMod val="7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A76EB9D5-7E1A-4433-8B21-2237CC26FA2C}" type="datetimeFigureOut">
              <a:rPr lang="en-US" dirty="0"/>
              <a:t>1/27/2022</a:t>
            </a:fld>
            <a:endParaRPr lang="en-US" dirty="0"/>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‹N›</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62598A19-B9D6-4696-A74D-9FEF900C8B6A}" type="datetimeFigureOut">
              <a:rPr lang="en-US" dirty="0"/>
              <a:t>1/27/2022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9A205100-39B0-4914-BBD6-34F267582565}" type="datetimeFigureOut">
              <a:rPr lang="en-US" dirty="0"/>
              <a:t>1/27/2022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539EF837-FEDB-44F2-8FB5-4F56FC548A33}" type="datetimeFigureOut">
              <a:rPr lang="en-US" dirty="0"/>
              <a:t>1/27/2022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Ref idx="1001">
        <a:schemeClr val="bg2"/>
      </p:bgRef>
    </p:bg>
    <p:spTree>
      <p:nvGrpSpPr>
        <p:cNvPr id="1" name=""/>
        <p:cNvGrpSpPr/>
        <p:nvPr/>
      </p:nvGrpSpPr>
      <p:grpSpPr>
        <a:xfrm>
          <a:off x="0" y="0"/>
          <a:ext cx="0" cy="0"/>
          <a:chOff x="0" y="0"/>
          <a:chExt cx="0" cy="0"/>
        </a:xfrm>
      </p:grpSpPr>
      <p:sp>
        <p:nvSpPr>
          <p:cNvPr id="16" name="Rectangle 15"/>
          <p:cNvSpPr/>
          <p:nvPr/>
        </p:nvSpPr>
        <p:spPr>
          <a:xfrm>
            <a:off x="11784" y="0"/>
            <a:ext cx="12192000" cy="6858000"/>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4EC2AB55-62C0-407E-B706-C907B44B0BFC}" type="datetimeFigureOut">
              <a:rPr lang="en-US" dirty="0"/>
              <a:t>1/27/2022</a:t>
            </a:fld>
            <a:endParaRPr lang="en-US" dirty="0"/>
          </a:p>
        </p:txBody>
      </p:sp>
      <p:sp>
        <p:nvSpPr>
          <p:cNvPr id="5" name="Footer Placeholder 4"/>
          <p:cNvSpPr>
            <a:spLocks noGrp="1"/>
          </p:cNvSpPr>
          <p:nvPr>
            <p:ph type="ftr" sz="quarter" idx="11"/>
          </p:nvPr>
        </p:nvSpPr>
        <p:spPr>
          <a:xfrm>
            <a:off x="1453896" y="521208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2080"/>
            <a:ext cx="2112264" cy="228600"/>
          </a:xfrm>
        </p:spPr>
        <p:txBody>
          <a:bodyPr/>
          <a:lstStyle/>
          <a:p>
            <a:fld id="{4FAB73BC-B049-4115-A692-8D63A059BFB8}" type="slidenum">
              <a:rPr lang="en-US" dirty="0"/>
              <a:t>‹N›</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69FBB33F-FEF5-4E73-A5F9-307689FE77C6}" type="datetimeFigureOut">
              <a:rPr lang="en-US" dirty="0"/>
              <a:t>1/27/2022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A64B5FA4-F0B8-4D71-BC92-932E3A1502F8}" type="datetimeFigureOut">
              <a:rPr lang="en-US" dirty="0"/>
              <a:t>1/27/2022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4FD89F80-C2CE-4D6A-80E4-D3515AD92BC6}" type="datetimeFigureOut">
              <a:rPr lang="en-US" dirty="0"/>
              <a:t>1/27/2022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E4220E-EF40-477E-B84C-637FC7CE78DB}" type="datetimeFigureOut">
              <a:rPr lang="en-US" dirty="0"/>
              <a:t>1/27/2022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15" name="Rectangle 14"/>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tx1"/>
                </a:solidFill>
                <a:effectLst/>
                <a:latin typeface="+mj-lt"/>
                <a:ea typeface="+mn-ea"/>
                <a:cs typeface="+mn-cs"/>
              </a:defRPr>
            </a:lvl1pPr>
          </a:lstStyle>
          <a:p>
            <a:r>
              <a:rPr lang="it-IT"/>
              <a:t>Fare clic per modificare lo stile del titolo dello schema</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8" name="Date Placeholder 7"/>
          <p:cNvSpPr>
            <a:spLocks noGrp="1"/>
          </p:cNvSpPr>
          <p:nvPr>
            <p:ph type="dt" sz="half" idx="10"/>
          </p:nvPr>
        </p:nvSpPr>
        <p:spPr/>
        <p:txBody>
          <a:bodyPr/>
          <a:lstStyle/>
          <a:p>
            <a:fld id="{FD0B8D63-E026-4E54-B301-C824E1BD14F3}" type="datetimeFigureOut">
              <a:rPr lang="en-US" dirty="0"/>
              <a:t>1/27/2022</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6728" y="6227064"/>
            <a:ext cx="1463040" cy="256032"/>
          </a:xfrm>
        </p:spPr>
        <p:txBody>
          <a:bodyPr/>
          <a:lstStyle/>
          <a:p>
            <a:fld id="{4FAB73BC-B049-4115-A692-8D63A059BFB8}" type="slidenum">
              <a:rPr lang="en-US" dirty="0"/>
              <a:pPr/>
              <a:t>‹N›</a:t>
            </a:fld>
            <a:endParaRPr lang="en-US" dirty="0"/>
          </a:p>
        </p:txBody>
      </p:sp>
      <p:sp>
        <p:nvSpPr>
          <p:cNvPr id="12" name="Rectangle 11"/>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6">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6C423185-9573-406A-8068-0AB4F2335019}" type="datetimeFigureOut">
              <a:rPr lang="en-US" dirty="0"/>
              <a:t>1/27/2022</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56032"/>
          </a:xfrm>
        </p:spPr>
        <p:txBody>
          <a:bodyPr/>
          <a:lstStyle/>
          <a:p>
            <a:fld id="{4FAB73BC-B049-4115-A692-8D63A059BFB8}" type="slidenum">
              <a:rPr lang="en-US" dirty="0"/>
              <a:pPr/>
              <a:t>‹N›</a:t>
            </a:fld>
            <a:endParaRPr lang="en-US" dirty="0"/>
          </a:p>
        </p:txBody>
      </p:sp>
      <p:sp>
        <p:nvSpPr>
          <p:cNvPr id="10" name="Rectangle 9"/>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6C5516DA-9D86-4E1E-A623-C11F9F74EB59}" type="datetimeFigureOut">
              <a:rPr lang="en-US" dirty="0"/>
              <a:t>1/27/2022</a:t>
            </a:fld>
            <a:endParaRPr lang="en-US" dirty="0"/>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‹N›</a:t>
            </a:fld>
            <a:endParaRPr lang="en-US" dirty="0"/>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webp"/><Relationship Id="rId2" Type="http://schemas.openxmlformats.org/officeDocument/2006/relationships/hyperlink" Target="https://visionetv.it/bambini-e-mascherine-scioccanti-dati-sul-ritardo-nel-linguaggio/"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hyperlink" Target="https://video.repubblica.it/cronaca/se-i-bambini-non-ricordano-piu-la-vita-prima-del-virus-la-mascherina-l-abbiamo-sempre-portata/406458/407168"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png"/><Relationship Id="rId4" Type="http://schemas.openxmlformats.org/officeDocument/2006/relationships/hyperlink" Target="https://youtu.be/KZHZv4Qt5lo"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25F2DF6-C4B1-44B3-B445-FD4C7618B031}"/>
              </a:ext>
            </a:extLst>
          </p:cNvPr>
          <p:cNvSpPr>
            <a:spLocks noGrp="1"/>
          </p:cNvSpPr>
          <p:nvPr>
            <p:ph type="ctrTitle"/>
          </p:nvPr>
        </p:nvSpPr>
        <p:spPr/>
        <p:txBody>
          <a:bodyPr/>
          <a:lstStyle/>
          <a:p>
            <a:r>
              <a:rPr lang="it-IT" dirty="0"/>
              <a:t>L’educazione smarrita</a:t>
            </a:r>
          </a:p>
        </p:txBody>
      </p:sp>
      <p:sp>
        <p:nvSpPr>
          <p:cNvPr id="3" name="Sottotitolo 2">
            <a:extLst>
              <a:ext uri="{FF2B5EF4-FFF2-40B4-BE49-F238E27FC236}">
                <a16:creationId xmlns:a16="http://schemas.microsoft.com/office/drawing/2014/main" id="{0962FC9D-7D13-4DF9-941B-8CD500145A12}"/>
              </a:ext>
            </a:extLst>
          </p:cNvPr>
          <p:cNvSpPr>
            <a:spLocks noGrp="1"/>
          </p:cNvSpPr>
          <p:nvPr>
            <p:ph type="subTitle" idx="1"/>
          </p:nvPr>
        </p:nvSpPr>
        <p:spPr/>
        <p:txBody>
          <a:bodyPr/>
          <a:lstStyle/>
          <a:p>
            <a:endParaRPr lang="it-IT"/>
          </a:p>
        </p:txBody>
      </p:sp>
    </p:spTree>
    <p:extLst>
      <p:ext uri="{BB962C8B-B14F-4D97-AF65-F5344CB8AC3E}">
        <p14:creationId xmlns:p14="http://schemas.microsoft.com/office/powerpoint/2010/main" val="1500886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9CE473EA-367B-4A1B-B409-AAF519A77FF1}"/>
              </a:ext>
            </a:extLst>
          </p:cNvPr>
          <p:cNvSpPr txBox="1"/>
          <p:nvPr/>
        </p:nvSpPr>
        <p:spPr>
          <a:xfrm>
            <a:off x="2952749" y="5429935"/>
            <a:ext cx="7762875" cy="646331"/>
          </a:xfrm>
          <a:prstGeom prst="rect">
            <a:avLst/>
          </a:prstGeom>
          <a:noFill/>
        </p:spPr>
        <p:txBody>
          <a:bodyPr wrap="square">
            <a:spAutoFit/>
          </a:bodyPr>
          <a:lstStyle/>
          <a:p>
            <a:r>
              <a:rPr lang="it-IT" dirty="0">
                <a:hlinkClick r:id="rId2"/>
              </a:rPr>
              <a:t>https://visionetv.it/bambini-e-mascherine-scioccanti-dati-sul-ritardo-nel-linguaggio/</a:t>
            </a:r>
            <a:endParaRPr lang="it-IT" dirty="0"/>
          </a:p>
          <a:p>
            <a:endParaRPr lang="it-IT" dirty="0"/>
          </a:p>
        </p:txBody>
      </p:sp>
      <p:pic>
        <p:nvPicPr>
          <p:cNvPr id="5" name="Immagine 4">
            <a:extLst>
              <a:ext uri="{FF2B5EF4-FFF2-40B4-BE49-F238E27FC236}">
                <a16:creationId xmlns:a16="http://schemas.microsoft.com/office/drawing/2014/main" id="{318D47DB-E4BF-482E-9681-8D4AF7C80CDE}"/>
              </a:ext>
            </a:extLst>
          </p:cNvPr>
          <p:cNvPicPr>
            <a:picLocks noChangeAspect="1"/>
          </p:cNvPicPr>
          <p:nvPr/>
        </p:nvPicPr>
        <p:blipFill>
          <a:blip r:embed="rId3"/>
          <a:stretch>
            <a:fillRect/>
          </a:stretch>
        </p:blipFill>
        <p:spPr>
          <a:xfrm>
            <a:off x="1714500" y="925116"/>
            <a:ext cx="7600950" cy="4275534"/>
          </a:xfrm>
          <a:prstGeom prst="rect">
            <a:avLst/>
          </a:prstGeom>
        </p:spPr>
      </p:pic>
    </p:spTree>
    <p:extLst>
      <p:ext uri="{BB962C8B-B14F-4D97-AF65-F5344CB8AC3E}">
        <p14:creationId xmlns:p14="http://schemas.microsoft.com/office/powerpoint/2010/main" val="1823530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4D6CB3D9-D0CD-4A1A-B233-8EB8A8AD4684}"/>
              </a:ext>
            </a:extLst>
          </p:cNvPr>
          <p:cNvPicPr>
            <a:picLocks noChangeAspect="1"/>
          </p:cNvPicPr>
          <p:nvPr/>
        </p:nvPicPr>
        <p:blipFill>
          <a:blip r:embed="rId2"/>
          <a:stretch>
            <a:fillRect/>
          </a:stretch>
        </p:blipFill>
        <p:spPr>
          <a:xfrm>
            <a:off x="333375" y="342900"/>
            <a:ext cx="4629150" cy="6172200"/>
          </a:xfrm>
          <a:prstGeom prst="rect">
            <a:avLst/>
          </a:prstGeom>
        </p:spPr>
      </p:pic>
      <p:pic>
        <p:nvPicPr>
          <p:cNvPr id="5" name="Immagine 4">
            <a:extLst>
              <a:ext uri="{FF2B5EF4-FFF2-40B4-BE49-F238E27FC236}">
                <a16:creationId xmlns:a16="http://schemas.microsoft.com/office/drawing/2014/main" id="{9702E8E4-2C16-40A1-A53A-FB46D717F1CB}"/>
              </a:ext>
            </a:extLst>
          </p:cNvPr>
          <p:cNvPicPr>
            <a:picLocks noChangeAspect="1"/>
          </p:cNvPicPr>
          <p:nvPr/>
        </p:nvPicPr>
        <p:blipFill>
          <a:blip r:embed="rId3"/>
          <a:stretch>
            <a:fillRect/>
          </a:stretch>
        </p:blipFill>
        <p:spPr>
          <a:xfrm>
            <a:off x="6457950" y="622934"/>
            <a:ext cx="4629150" cy="4834890"/>
          </a:xfrm>
          <a:prstGeom prst="rect">
            <a:avLst/>
          </a:prstGeom>
        </p:spPr>
      </p:pic>
      <p:sp>
        <p:nvSpPr>
          <p:cNvPr id="7" name="CasellaDiTesto 6">
            <a:extLst>
              <a:ext uri="{FF2B5EF4-FFF2-40B4-BE49-F238E27FC236}">
                <a16:creationId xmlns:a16="http://schemas.microsoft.com/office/drawing/2014/main" id="{7A3C0F43-0AF8-434D-B7BD-D233C2A042E6}"/>
              </a:ext>
            </a:extLst>
          </p:cNvPr>
          <p:cNvSpPr txBox="1"/>
          <p:nvPr/>
        </p:nvSpPr>
        <p:spPr>
          <a:xfrm>
            <a:off x="5334000" y="5562599"/>
            <a:ext cx="6096000" cy="1200329"/>
          </a:xfrm>
          <a:prstGeom prst="rect">
            <a:avLst/>
          </a:prstGeom>
          <a:noFill/>
        </p:spPr>
        <p:txBody>
          <a:bodyPr wrap="square">
            <a:spAutoFit/>
          </a:bodyPr>
          <a:lstStyle/>
          <a:p>
            <a:r>
              <a:rPr lang="it-IT" dirty="0">
                <a:hlinkClick r:id="rId4"/>
              </a:rPr>
              <a:t>https://video.repubblica.it/cronaca/se-i-bambini-non-ricordano-piu-la-vita-prima-del-virus-la-mascherina-l-abbiamo-sempre-portata/406458/407168</a:t>
            </a:r>
            <a:endParaRPr lang="it-IT" dirty="0"/>
          </a:p>
          <a:p>
            <a:endParaRPr lang="it-IT" dirty="0"/>
          </a:p>
        </p:txBody>
      </p:sp>
    </p:spTree>
    <p:extLst>
      <p:ext uri="{BB962C8B-B14F-4D97-AF65-F5344CB8AC3E}">
        <p14:creationId xmlns:p14="http://schemas.microsoft.com/office/powerpoint/2010/main" val="18770163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accini a scuola">
            <a:hlinkClick r:id="" action="ppaction://media"/>
            <a:extLst>
              <a:ext uri="{FF2B5EF4-FFF2-40B4-BE49-F238E27FC236}">
                <a16:creationId xmlns:a16="http://schemas.microsoft.com/office/drawing/2014/main" id="{FCF1C6AC-6E91-4389-B202-FCE9EEC8CF3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57325" y="815662"/>
            <a:ext cx="9391650" cy="5291070"/>
          </a:xfrm>
          <a:prstGeom prst="rect">
            <a:avLst/>
          </a:prstGeom>
        </p:spPr>
      </p:pic>
    </p:spTree>
    <p:extLst>
      <p:ext uri="{BB962C8B-B14F-4D97-AF65-F5344CB8AC3E}">
        <p14:creationId xmlns:p14="http://schemas.microsoft.com/office/powerpoint/2010/main" val="1185428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1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B623EF8E-92B7-4FEE-A5D5-436FFAB88642}"/>
              </a:ext>
            </a:extLst>
          </p:cNvPr>
          <p:cNvSpPr txBox="1"/>
          <p:nvPr/>
        </p:nvSpPr>
        <p:spPr>
          <a:xfrm>
            <a:off x="352425" y="5848350"/>
            <a:ext cx="3390900" cy="923330"/>
          </a:xfrm>
          <a:prstGeom prst="rect">
            <a:avLst/>
          </a:prstGeom>
          <a:noFill/>
        </p:spPr>
        <p:txBody>
          <a:bodyPr wrap="square">
            <a:spAutoFit/>
          </a:bodyPr>
          <a:lstStyle/>
          <a:p>
            <a:endParaRPr lang="it-IT" dirty="0"/>
          </a:p>
          <a:p>
            <a:r>
              <a:rPr lang="it-IT" dirty="0">
                <a:hlinkClick r:id="rId4"/>
              </a:rPr>
              <a:t>https://youtu.be/KZHZv4Qt5lo</a:t>
            </a:r>
            <a:endParaRPr lang="it-IT" dirty="0"/>
          </a:p>
          <a:p>
            <a:endParaRPr lang="it-IT" dirty="0"/>
          </a:p>
        </p:txBody>
      </p:sp>
      <p:pic>
        <p:nvPicPr>
          <p:cNvPr id="4" name="Studenti per il sociale 🐝 - Iniziativa congiunta di sensibilizzazione con SportNegato-KZHZv4Qt5lo_x264">
            <a:hlinkClick r:id="" action="ppaction://media"/>
            <a:extLst>
              <a:ext uri="{FF2B5EF4-FFF2-40B4-BE49-F238E27FC236}">
                <a16:creationId xmlns:a16="http://schemas.microsoft.com/office/drawing/2014/main" id="{4B0F07DA-864F-43C7-B9C8-7123A2964DF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486150" y="335756"/>
            <a:ext cx="7515225" cy="5636419"/>
          </a:xfrm>
          <a:prstGeom prst="rect">
            <a:avLst/>
          </a:prstGeom>
        </p:spPr>
      </p:pic>
    </p:spTree>
    <p:extLst>
      <p:ext uri="{BB962C8B-B14F-4D97-AF65-F5344CB8AC3E}">
        <p14:creationId xmlns:p14="http://schemas.microsoft.com/office/powerpoint/2010/main" val="251690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1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9F6333F-2382-4397-AA6A-7A9DE655B48F}"/>
              </a:ext>
            </a:extLst>
          </p:cNvPr>
          <p:cNvPicPr>
            <a:picLocks noChangeAspect="1"/>
          </p:cNvPicPr>
          <p:nvPr/>
        </p:nvPicPr>
        <p:blipFill>
          <a:blip r:embed="rId2"/>
          <a:stretch>
            <a:fillRect/>
          </a:stretch>
        </p:blipFill>
        <p:spPr>
          <a:xfrm>
            <a:off x="694651" y="762000"/>
            <a:ext cx="4242418" cy="5334000"/>
          </a:xfrm>
          <a:prstGeom prst="rect">
            <a:avLst/>
          </a:prstGeom>
        </p:spPr>
      </p:pic>
      <p:sp>
        <p:nvSpPr>
          <p:cNvPr id="5" name="CasellaDiTesto 4">
            <a:extLst>
              <a:ext uri="{FF2B5EF4-FFF2-40B4-BE49-F238E27FC236}">
                <a16:creationId xmlns:a16="http://schemas.microsoft.com/office/drawing/2014/main" id="{520EBDFD-023C-4BB0-9D5D-2B2CC67F63BD}"/>
              </a:ext>
            </a:extLst>
          </p:cNvPr>
          <p:cNvSpPr txBox="1"/>
          <p:nvPr/>
        </p:nvSpPr>
        <p:spPr>
          <a:xfrm>
            <a:off x="5362575" y="394692"/>
            <a:ext cx="6467475" cy="6186309"/>
          </a:xfrm>
          <a:prstGeom prst="rect">
            <a:avLst/>
          </a:prstGeom>
          <a:noFill/>
        </p:spPr>
        <p:txBody>
          <a:bodyPr wrap="square">
            <a:spAutoFit/>
          </a:bodyPr>
          <a:lstStyle/>
          <a:p>
            <a:r>
              <a:rPr lang="it-IT" dirty="0"/>
              <a:t>“Non iniziò con le camere a gas. Non iniziò con i forni crematori. Non iniziò con i campi di concentramento e di sterminio. Non iniziò con i 6 milioni di ebrei che persero la vita. E non iniziò nemmeno con gli altri 10 milioni di persone morte, tra Polacchi, Ucraini, Bielorussi, Russi, Jugoslavi, Rom, disabili, dissidenti politici, prigionieri di guerra, testimoni di Geova e omosessuali.</a:t>
            </a:r>
          </a:p>
          <a:p>
            <a:endParaRPr lang="it-IT" dirty="0"/>
          </a:p>
          <a:p>
            <a:r>
              <a:rPr lang="it-IT" dirty="0"/>
              <a:t>Iniziò con i politici che dividevano le persone tra “noi” e “loro”. Iniziò con i discorsi di odio e di intolleranza, nelle piazze e attraverso i mezzi di comunicazione. Iniziò con promesse e propaganda, volte solo all’aumento del consenso. Iniziò con le leggi che distinguevano le persone in base alla “razza” e al colore della pelle. Iniziò con i bambini espulsi da scuola, perché figli di persone di un’altra religione. Iniziò con le persone private dei loro beni, dei loro affetti, delle loro case, della loro dignità. Iniziò con la schedatura degli intellettuali. Iniziò con la ghettizzazione e con la deportazione.</a:t>
            </a:r>
          </a:p>
          <a:p>
            <a:endParaRPr lang="it-IT" dirty="0"/>
          </a:p>
          <a:p>
            <a:r>
              <a:rPr lang="it-IT" dirty="0"/>
              <a:t>Iniziò quando la gente smise di preoccuparsene, quando la gente divenne insensibile, obbediente e cieca, con la convinzione che tutto questo fosse “normale”.</a:t>
            </a:r>
          </a:p>
          <a:p>
            <a:endParaRPr lang="it-IT" dirty="0"/>
          </a:p>
          <a:p>
            <a:r>
              <a:rPr lang="it-IT" dirty="0"/>
              <a:t>Primo Levi</a:t>
            </a:r>
          </a:p>
        </p:txBody>
      </p:sp>
    </p:spTree>
    <p:extLst>
      <p:ext uri="{BB962C8B-B14F-4D97-AF65-F5344CB8AC3E}">
        <p14:creationId xmlns:p14="http://schemas.microsoft.com/office/powerpoint/2010/main" val="18474888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7E73141E-7396-4976-900D-5BABC927428E}"/>
              </a:ext>
            </a:extLst>
          </p:cNvPr>
          <p:cNvPicPr>
            <a:picLocks noChangeAspect="1"/>
          </p:cNvPicPr>
          <p:nvPr/>
        </p:nvPicPr>
        <p:blipFill>
          <a:blip r:embed="rId2"/>
          <a:stretch>
            <a:fillRect/>
          </a:stretch>
        </p:blipFill>
        <p:spPr>
          <a:xfrm>
            <a:off x="466725" y="460144"/>
            <a:ext cx="4219575" cy="4488093"/>
          </a:xfrm>
          <a:prstGeom prst="rect">
            <a:avLst/>
          </a:prstGeom>
        </p:spPr>
      </p:pic>
      <p:pic>
        <p:nvPicPr>
          <p:cNvPr id="7" name="Immagine 6">
            <a:extLst>
              <a:ext uri="{FF2B5EF4-FFF2-40B4-BE49-F238E27FC236}">
                <a16:creationId xmlns:a16="http://schemas.microsoft.com/office/drawing/2014/main" id="{DC8E7989-1B05-4C09-9A77-CE1B6F54434D}"/>
              </a:ext>
            </a:extLst>
          </p:cNvPr>
          <p:cNvPicPr>
            <a:picLocks noChangeAspect="1"/>
          </p:cNvPicPr>
          <p:nvPr/>
        </p:nvPicPr>
        <p:blipFill>
          <a:blip r:embed="rId3"/>
          <a:stretch>
            <a:fillRect/>
          </a:stretch>
        </p:blipFill>
        <p:spPr>
          <a:xfrm>
            <a:off x="5181600" y="2305049"/>
            <a:ext cx="6619240" cy="4137025"/>
          </a:xfrm>
          <a:prstGeom prst="rect">
            <a:avLst/>
          </a:prstGeom>
        </p:spPr>
      </p:pic>
    </p:spTree>
    <p:extLst>
      <p:ext uri="{BB962C8B-B14F-4D97-AF65-F5344CB8AC3E}">
        <p14:creationId xmlns:p14="http://schemas.microsoft.com/office/powerpoint/2010/main" val="9032302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BE24749C-2305-4CBC-B113-0A45BB8094C9}"/>
              </a:ext>
            </a:extLst>
          </p:cNvPr>
          <p:cNvPicPr>
            <a:picLocks noChangeAspect="1"/>
          </p:cNvPicPr>
          <p:nvPr/>
        </p:nvPicPr>
        <p:blipFill>
          <a:blip r:embed="rId2"/>
          <a:stretch>
            <a:fillRect/>
          </a:stretch>
        </p:blipFill>
        <p:spPr>
          <a:xfrm>
            <a:off x="576262" y="2140606"/>
            <a:ext cx="11039475" cy="2877163"/>
          </a:xfrm>
          <a:prstGeom prst="rect">
            <a:avLst/>
          </a:prstGeom>
        </p:spPr>
      </p:pic>
    </p:spTree>
    <p:extLst>
      <p:ext uri="{BB962C8B-B14F-4D97-AF65-F5344CB8AC3E}">
        <p14:creationId xmlns:p14="http://schemas.microsoft.com/office/powerpoint/2010/main" val="97759043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pone">
  <a:themeElements>
    <a:clrScheme name="Savon">
      <a:dk1>
        <a:sysClr val="windowText" lastClr="000000"/>
      </a:dk1>
      <a:lt1>
        <a:sysClr val="window" lastClr="FFFFFF"/>
      </a:lt1>
      <a:dk2>
        <a:srgbClr val="736059"/>
      </a:dk2>
      <a:lt2>
        <a:srgbClr val="E7E0C7"/>
      </a:lt2>
      <a:accent1>
        <a:srgbClr val="92B0C8"/>
      </a:accent1>
      <a:accent2>
        <a:srgbClr val="E37C3D"/>
      </a:accent2>
      <a:accent3>
        <a:srgbClr val="A5AB81"/>
      </a:accent3>
      <a:accent4>
        <a:srgbClr val="E9B635"/>
      </a:accent4>
      <a:accent5>
        <a:srgbClr val="7BA79D"/>
      </a:accent5>
      <a:accent6>
        <a:srgbClr val="968C8C"/>
      </a:accent6>
      <a:hlink>
        <a:srgbClr val="F7A115"/>
      </a:hlink>
      <a:folHlink>
        <a:srgbClr val="969696"/>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3F20CFC1-E34F-405B-AA49-5BE0E194F1B3}"/>
    </a:ext>
  </a:extLst>
</a:theme>
</file>

<file path=docProps/app.xml><?xml version="1.0" encoding="utf-8"?>
<Properties xmlns="http://schemas.openxmlformats.org/officeDocument/2006/extended-properties" xmlns:vt="http://schemas.openxmlformats.org/officeDocument/2006/docPropsVTypes">
  <Template>Sapone</Template>
  <TotalTime>479</TotalTime>
  <Words>261</Words>
  <Application>Microsoft Office PowerPoint</Application>
  <PresentationFormat>Widescreen</PresentationFormat>
  <Paragraphs>12</Paragraphs>
  <Slides>8</Slides>
  <Notes>0</Notes>
  <HiddenSlides>0</HiddenSlides>
  <MMClips>2</MMClips>
  <ScaleCrop>false</ScaleCrop>
  <HeadingPairs>
    <vt:vector size="6" baseType="variant">
      <vt:variant>
        <vt:lpstr>Caratteri utilizzati</vt:lpstr>
      </vt:variant>
      <vt:variant>
        <vt:i4>1</vt:i4>
      </vt:variant>
      <vt:variant>
        <vt:lpstr>Tema</vt:lpstr>
      </vt:variant>
      <vt:variant>
        <vt:i4>1</vt:i4>
      </vt:variant>
      <vt:variant>
        <vt:lpstr>Titoli diapositive</vt:lpstr>
      </vt:variant>
      <vt:variant>
        <vt:i4>8</vt:i4>
      </vt:variant>
    </vt:vector>
  </HeadingPairs>
  <TitlesOfParts>
    <vt:vector size="10" baseType="lpstr">
      <vt:lpstr>Garamond</vt:lpstr>
      <vt:lpstr>Sapone</vt:lpstr>
      <vt:lpstr>L’educazione smarrita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L’educazione smarrita</dc:title>
  <dc:creator>Patrizia Scanu</dc:creator>
  <cp:lastModifiedBy>Patrizia Scanu</cp:lastModifiedBy>
  <cp:revision>1</cp:revision>
  <dcterms:created xsi:type="dcterms:W3CDTF">2022-01-27T10:58:15Z</dcterms:created>
  <dcterms:modified xsi:type="dcterms:W3CDTF">2022-01-27T18:57:40Z</dcterms:modified>
</cp:coreProperties>
</file>